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0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06"/>
    <p:restoredTop sz="94622"/>
  </p:normalViewPr>
  <p:slideViewPr>
    <p:cSldViewPr snapToGrid="0" snapToObjects="1">
      <p:cViewPr varScale="1">
        <p:scale>
          <a:sx n="106" d="100"/>
          <a:sy n="106" d="100"/>
        </p:scale>
        <p:origin x="616" y="4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586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086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285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0904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22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983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946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7162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91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277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630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038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60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008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201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000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816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0893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Shaped By His Hands</a:t>
            </a:r>
            <a:r>
              <a:rPr dirty="0"/>
              <a:t>:</a:t>
            </a:r>
          </a:p>
          <a:p>
            <a:r>
              <a:rPr lang="en-US" dirty="0"/>
              <a:t>The Journey of Spiritual Formation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Shekijah Preparation Assembly</a:t>
            </a:r>
          </a:p>
          <a:p>
            <a:r>
              <a:rPr dirty="0"/>
              <a:t>Romans 8:29</a:t>
            </a:r>
          </a:p>
          <a:p>
            <a:r>
              <a:rPr dirty="0"/>
              <a:t>“Edified. Instructed. Transformed.”</a:t>
            </a:r>
          </a:p>
        </p:txBody>
      </p:sp>
      <p:pic>
        <p:nvPicPr>
          <p:cNvPr id="4" name="Picture 3" descr="Crest(400x400px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C10ECF3-C855-A3D6-3E2B-D2C6CABFCE9F}"/>
              </a:ext>
            </a:extLst>
          </p:cNvPr>
          <p:cNvSpPr txBox="1"/>
          <p:nvPr/>
        </p:nvSpPr>
        <p:spPr>
          <a:xfrm>
            <a:off x="336884" y="6148137"/>
            <a:ext cx="3970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Bishop Terence M. Sykes, Instructor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 thruBlk="1"/>
      </p:transition>
    </mc:Choice>
    <mc:Fallback xmlns="">
      <p:transition spd="slow">
        <p:fade thruBlk="1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Defining Spiritual 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dirty="0"/>
          </a:p>
          <a:p>
            <a:pPr>
              <a:spcAft>
                <a:spcPts val="500"/>
              </a:spcAft>
            </a:pPr>
            <a:r>
              <a:rPr dirty="0"/>
              <a:t>“The process of being conformed to the image of Christ for the sake of others.” – M. Robert Mulholland Jr.</a:t>
            </a:r>
            <a:r>
              <a:rPr lang="en-US" dirty="0"/>
              <a:t> (1936-2015)</a:t>
            </a:r>
            <a:endParaRPr dirty="0"/>
          </a:p>
          <a:p>
            <a:pPr>
              <a:spcAft>
                <a:spcPts val="500"/>
              </a:spcAft>
            </a:pPr>
            <a:r>
              <a:rPr dirty="0"/>
              <a:t>Process – It’s ongoing.</a:t>
            </a:r>
          </a:p>
          <a:p>
            <a:pPr>
              <a:spcAft>
                <a:spcPts val="500"/>
              </a:spcAft>
            </a:pPr>
            <a:r>
              <a:rPr dirty="0"/>
              <a:t>Conformed – Shaped by the Spirit, not culture.</a:t>
            </a:r>
          </a:p>
          <a:p>
            <a:pPr>
              <a:spcAft>
                <a:spcPts val="500"/>
              </a:spcAft>
            </a:pPr>
            <a:r>
              <a:rPr dirty="0"/>
              <a:t>Image of Christ </a:t>
            </a:r>
            <a:r>
              <a:rPr lang="en-US" dirty="0"/>
              <a:t>(the </a:t>
            </a:r>
            <a:r>
              <a:rPr lang="en-US" i="1" dirty="0"/>
              <a:t>Imago Dei</a:t>
            </a:r>
            <a:r>
              <a:rPr lang="en-US" dirty="0"/>
              <a:t>)</a:t>
            </a:r>
            <a:r>
              <a:rPr dirty="0"/>
              <a:t>– Reflecting His character.</a:t>
            </a:r>
          </a:p>
          <a:p>
            <a:pPr>
              <a:spcAft>
                <a:spcPts val="500"/>
              </a:spcAft>
            </a:pPr>
            <a:r>
              <a:rPr dirty="0"/>
              <a:t>For the sake of others – Transformation leads to service.</a:t>
            </a:r>
          </a:p>
        </p:txBody>
      </p:sp>
      <p:pic>
        <p:nvPicPr>
          <p:cNvPr id="4" name="Picture 3" descr="Crest(400x400px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 thruBlk="1"/>
      </p:transition>
    </mc:Choice>
    <mc:Fallback xmlns="">
      <p:transition spd="slow">
        <p:fade thruBlk="1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Biblical Foundation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spcAft>
                <a:spcPts val="500"/>
              </a:spcAft>
            </a:pPr>
            <a:r>
              <a:rPr dirty="0"/>
              <a:t>Be Holy – 1 Peter 1:16</a:t>
            </a:r>
          </a:p>
          <a:p>
            <a:pPr>
              <a:spcAft>
                <a:spcPts val="500"/>
              </a:spcAft>
            </a:pPr>
            <a:r>
              <a:rPr dirty="0"/>
              <a:t>Follow Me – Matthew 4:19</a:t>
            </a:r>
          </a:p>
          <a:p>
            <a:pPr>
              <a:spcAft>
                <a:spcPts val="500"/>
              </a:spcAft>
            </a:pPr>
            <a:r>
              <a:rPr dirty="0"/>
              <a:t>Walk in the Spirit – Galatians 5:16</a:t>
            </a:r>
          </a:p>
          <a:p>
            <a:pPr>
              <a:spcAft>
                <a:spcPts val="500"/>
              </a:spcAft>
            </a:pPr>
            <a:r>
              <a:rPr dirty="0"/>
              <a:t>Equip the Saints – Ephesians 4:11–13</a:t>
            </a:r>
          </a:p>
          <a:p>
            <a:pPr>
              <a:spcAft>
                <a:spcPts val="500"/>
              </a:spcAft>
            </a:pPr>
            <a:r>
              <a:rPr dirty="0"/>
              <a:t>Formation is God-initiated, Christ-centered, Spirit-driven, and Church-supported.</a:t>
            </a:r>
          </a:p>
        </p:txBody>
      </p:sp>
      <p:pic>
        <p:nvPicPr>
          <p:cNvPr id="4" name="Picture 3" descr="Crest(400x400px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 thruBlk="1"/>
      </p:transition>
    </mc:Choice>
    <mc:Fallback xmlns="">
      <p:transition spd="slow">
        <p:fade thruBlk="1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Three Dimensions of 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spcAft>
                <a:spcPts val="500"/>
              </a:spcAft>
            </a:pPr>
            <a:r>
              <a:rPr dirty="0"/>
              <a:t>HEAD — Knowing God’s Truth (Romans 12:2)</a:t>
            </a:r>
          </a:p>
          <a:p>
            <a:pPr>
              <a:spcAft>
                <a:spcPts val="500"/>
              </a:spcAft>
            </a:pPr>
            <a:r>
              <a:rPr dirty="0"/>
              <a:t>HEART — Loving God Deeply (Mark 12:30)</a:t>
            </a:r>
          </a:p>
          <a:p>
            <a:pPr>
              <a:spcAft>
                <a:spcPts val="500"/>
              </a:spcAft>
            </a:pPr>
            <a:r>
              <a:rPr dirty="0"/>
              <a:t>HANDS — Serving God Faithfully (James 2:17)</a:t>
            </a:r>
          </a:p>
          <a:p>
            <a:pPr>
              <a:spcAft>
                <a:spcPts val="500"/>
              </a:spcAft>
            </a:pPr>
            <a:r>
              <a:rPr dirty="0"/>
              <a:t>Real formation engages the whole person.</a:t>
            </a:r>
          </a:p>
        </p:txBody>
      </p:sp>
      <p:pic>
        <p:nvPicPr>
          <p:cNvPr id="4" name="Picture 3" descr="Crest(400x400px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 thruBlk="1"/>
      </p:transition>
    </mc:Choice>
    <mc:Fallback xmlns="">
      <p:transition spd="slow">
        <p:fade thruBlk="1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Pathway of 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spcAft>
                <a:spcPts val="500"/>
              </a:spcAft>
            </a:pPr>
            <a:r>
              <a:rPr dirty="0"/>
              <a:t>1. Awakening – Recognizing spiritual hunger.</a:t>
            </a:r>
          </a:p>
          <a:p>
            <a:pPr>
              <a:spcAft>
                <a:spcPts val="500"/>
              </a:spcAft>
            </a:pPr>
            <a:r>
              <a:rPr dirty="0"/>
              <a:t>2. Discipleship – Growing through teaching.</a:t>
            </a:r>
          </a:p>
          <a:p>
            <a:pPr>
              <a:spcAft>
                <a:spcPts val="500"/>
              </a:spcAft>
            </a:pPr>
            <a:r>
              <a:rPr dirty="0"/>
              <a:t>3. Maturity – Bearing spiritual fruit.</a:t>
            </a:r>
          </a:p>
          <a:p>
            <a:pPr>
              <a:spcAft>
                <a:spcPts val="500"/>
              </a:spcAft>
            </a:pPr>
            <a:r>
              <a:rPr dirty="0"/>
              <a:t>4. Mission – Reflecting Christ in the world.</a:t>
            </a:r>
          </a:p>
          <a:p>
            <a:pPr>
              <a:spcAft>
                <a:spcPts val="500"/>
              </a:spcAft>
            </a:pPr>
            <a:r>
              <a:rPr dirty="0"/>
              <a:t>Reflection: Where are you on the path?</a:t>
            </a:r>
          </a:p>
        </p:txBody>
      </p:sp>
      <p:pic>
        <p:nvPicPr>
          <p:cNvPr id="4" name="Picture 3" descr="Crest(400x400px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 thruBlk="1"/>
      </p:transition>
    </mc:Choice>
    <mc:Fallback xmlns="">
      <p:transition spd="slow">
        <p:fade thruBlk="1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Practices That Shape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dirty="0"/>
          </a:p>
          <a:p>
            <a:pPr>
              <a:spcAft>
                <a:spcPts val="500"/>
              </a:spcAft>
            </a:pPr>
            <a:r>
              <a:rPr dirty="0"/>
              <a:t>Prayer</a:t>
            </a:r>
          </a:p>
          <a:p>
            <a:pPr>
              <a:spcAft>
                <a:spcPts val="500"/>
              </a:spcAft>
            </a:pPr>
            <a:r>
              <a:rPr dirty="0"/>
              <a:t>Scripture Meditation</a:t>
            </a:r>
          </a:p>
          <a:p>
            <a:pPr>
              <a:spcAft>
                <a:spcPts val="500"/>
              </a:spcAft>
            </a:pPr>
            <a:r>
              <a:rPr dirty="0"/>
              <a:t>Fellowship</a:t>
            </a:r>
          </a:p>
          <a:p>
            <a:pPr>
              <a:spcAft>
                <a:spcPts val="500"/>
              </a:spcAft>
            </a:pPr>
            <a:r>
              <a:rPr dirty="0"/>
              <a:t>Worship</a:t>
            </a:r>
          </a:p>
          <a:p>
            <a:pPr>
              <a:spcAft>
                <a:spcPts val="500"/>
              </a:spcAft>
            </a:pPr>
            <a:r>
              <a:rPr dirty="0"/>
              <a:t>Solitude &amp; Silence</a:t>
            </a:r>
          </a:p>
          <a:p>
            <a:pPr>
              <a:spcAft>
                <a:spcPts val="500"/>
              </a:spcAft>
            </a:pPr>
            <a:r>
              <a:rPr dirty="0"/>
              <a:t>Service</a:t>
            </a:r>
          </a:p>
          <a:p>
            <a:pPr>
              <a:spcAft>
                <a:spcPts val="500"/>
              </a:spcAft>
            </a:pPr>
            <a:r>
              <a:rPr dirty="0"/>
              <a:t>“Spiritual growth doesn’t happen by accident. It happens by intention.”</a:t>
            </a:r>
          </a:p>
        </p:txBody>
      </p:sp>
      <p:pic>
        <p:nvPicPr>
          <p:cNvPr id="4" name="Picture 3" descr="Crest(400x400px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 thruBlk="1"/>
      </p:transition>
    </mc:Choice>
    <mc:Fallback xmlns="">
      <p:transition spd="slow">
        <p:fade thruBlk="1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Barriers to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spcAft>
                <a:spcPts val="500"/>
              </a:spcAft>
            </a:pPr>
            <a:r>
              <a:rPr dirty="0"/>
              <a:t>Apathy or laziness.</a:t>
            </a:r>
          </a:p>
          <a:p>
            <a:pPr>
              <a:spcAft>
                <a:spcPts val="500"/>
              </a:spcAft>
            </a:pPr>
            <a:r>
              <a:rPr dirty="0"/>
              <a:t>Busyness and distraction.</a:t>
            </a:r>
          </a:p>
          <a:p>
            <a:pPr>
              <a:spcAft>
                <a:spcPts val="500"/>
              </a:spcAft>
            </a:pPr>
            <a:r>
              <a:rPr dirty="0"/>
              <a:t>Unconfessed sin or bitterness.</a:t>
            </a:r>
          </a:p>
          <a:p>
            <a:pPr>
              <a:spcAft>
                <a:spcPts val="500"/>
              </a:spcAft>
            </a:pPr>
            <a:r>
              <a:rPr dirty="0"/>
              <a:t>Isolation from community.</a:t>
            </a:r>
          </a:p>
          <a:p>
            <a:pPr>
              <a:spcAft>
                <a:spcPts val="500"/>
              </a:spcAft>
            </a:pPr>
            <a:r>
              <a:rPr dirty="0"/>
              <a:t>Substituting religion for relationship.</a:t>
            </a:r>
          </a:p>
          <a:p>
            <a:pPr>
              <a:spcAft>
                <a:spcPts val="500"/>
              </a:spcAft>
            </a:pPr>
            <a:r>
              <a:rPr dirty="0"/>
              <a:t>Hebrews 12:1 — Lay aside every weight…</a:t>
            </a:r>
          </a:p>
        </p:txBody>
      </p:sp>
      <p:pic>
        <p:nvPicPr>
          <p:cNvPr id="4" name="Picture 3" descr="Crest(400x400px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 thruBlk="1"/>
      </p:transition>
    </mc:Choice>
    <mc:Fallback xmlns="">
      <p:transition spd="slow">
        <p:fade thruBlk="1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Formation in Community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spcAft>
                <a:spcPts val="500"/>
              </a:spcAft>
            </a:pPr>
            <a:r>
              <a:rPr dirty="0"/>
              <a:t>We grow together, not alone.</a:t>
            </a:r>
          </a:p>
          <a:p>
            <a:pPr>
              <a:spcAft>
                <a:spcPts val="500"/>
              </a:spcAft>
            </a:pPr>
            <a:r>
              <a:rPr dirty="0"/>
              <a:t>Acts 2:42 — 'They continued steadfastly…'</a:t>
            </a:r>
          </a:p>
          <a:p>
            <a:pPr>
              <a:spcAft>
                <a:spcPts val="500"/>
              </a:spcAft>
            </a:pPr>
            <a:r>
              <a:rPr dirty="0"/>
              <a:t>Accountability and fellowship sharpen us.</a:t>
            </a:r>
          </a:p>
          <a:p>
            <a:pPr>
              <a:spcAft>
                <a:spcPts val="500"/>
              </a:spcAft>
            </a:pPr>
            <a:r>
              <a:rPr dirty="0"/>
              <a:t>Commit to </a:t>
            </a:r>
            <a:r>
              <a:rPr lang="en-US" dirty="0"/>
              <a:t>the “</a:t>
            </a:r>
            <a:r>
              <a:rPr dirty="0"/>
              <a:t>SPA</a:t>
            </a:r>
            <a:r>
              <a:rPr lang="en-US" dirty="0"/>
              <a:t>’s"</a:t>
            </a:r>
            <a:r>
              <a:rPr dirty="0"/>
              <a:t> </a:t>
            </a:r>
            <a:r>
              <a:rPr lang="en-US" dirty="0"/>
              <a:t>worship services, Bible Study</a:t>
            </a:r>
            <a:r>
              <a:rPr dirty="0"/>
              <a:t>, prayer gatherings, </a:t>
            </a:r>
            <a:r>
              <a:rPr lang="en-US" dirty="0"/>
              <a:t>etc</a:t>
            </a:r>
            <a:r>
              <a:rPr dirty="0"/>
              <a:t>.</a:t>
            </a:r>
          </a:p>
        </p:txBody>
      </p:sp>
      <p:pic>
        <p:nvPicPr>
          <p:cNvPr id="4" name="Picture 3" descr="Crest(400x400px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 thruBlk="1"/>
      </p:transition>
    </mc:Choice>
    <mc:Fallback xmlns="">
      <p:transition spd="slow">
        <p:fade thruBlk="1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Formation at </a:t>
            </a:r>
            <a:r>
              <a:rPr lang="en-US" dirty="0"/>
              <a:t>the “</a:t>
            </a:r>
            <a:r>
              <a:rPr dirty="0"/>
              <a:t>SPA</a:t>
            </a:r>
            <a:r>
              <a:rPr lang="en-US" dirty="0"/>
              <a:t>"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spcAft>
                <a:spcPts val="500"/>
              </a:spcAft>
            </a:pPr>
            <a:r>
              <a:rPr dirty="0"/>
              <a:t>“At Shekijah, we don’t just attend church — we become the Church.”</a:t>
            </a:r>
          </a:p>
          <a:p>
            <a:pPr>
              <a:spcAft>
                <a:spcPts val="500"/>
              </a:spcAft>
            </a:pPr>
            <a:r>
              <a:rPr dirty="0"/>
              <a:t>Weekly formation sessions</a:t>
            </a:r>
          </a:p>
          <a:p>
            <a:pPr>
              <a:spcAft>
                <a:spcPts val="500"/>
              </a:spcAft>
            </a:pPr>
            <a:r>
              <a:rPr dirty="0"/>
              <a:t>Mentorship &amp; discipleship pairs</a:t>
            </a:r>
            <a:r>
              <a:rPr lang="en-US" dirty="0"/>
              <a:t> (</a:t>
            </a:r>
            <a:r>
              <a:rPr lang="en-US" i="1" dirty="0"/>
              <a:t>future</a:t>
            </a:r>
            <a:r>
              <a:rPr lang="en-US" dirty="0"/>
              <a:t>)</a:t>
            </a:r>
            <a:endParaRPr dirty="0"/>
          </a:p>
          <a:p>
            <a:pPr>
              <a:spcAft>
                <a:spcPts val="500"/>
              </a:spcAft>
            </a:pPr>
            <a:r>
              <a:rPr dirty="0"/>
              <a:t>Service outreach</a:t>
            </a:r>
          </a:p>
          <a:p>
            <a:pPr>
              <a:spcAft>
                <a:spcPts val="500"/>
              </a:spcAft>
            </a:pPr>
            <a:r>
              <a:rPr dirty="0"/>
              <a:t>Word • Worship • Witness • Works</a:t>
            </a:r>
          </a:p>
        </p:txBody>
      </p:sp>
      <p:pic>
        <p:nvPicPr>
          <p:cNvPr id="4" name="Picture 3" descr="Crest(400x400px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 thruBlk="1"/>
      </p:transition>
    </mc:Choice>
    <mc:Fallback xmlns="">
      <p:transition spd="slow">
        <p:fade thruBlk="1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Call to Commitment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spcAft>
                <a:spcPts val="500"/>
              </a:spcAft>
            </a:pPr>
            <a:r>
              <a:rPr dirty="0"/>
              <a:t>Will you allow the Spirit to form Christ in you?</a:t>
            </a:r>
          </a:p>
          <a:p>
            <a:pPr>
              <a:spcAft>
                <a:spcPts val="500"/>
              </a:spcAft>
            </a:pPr>
            <a:r>
              <a:rPr dirty="0"/>
              <a:t>Formation requires surrender and consistency.</a:t>
            </a:r>
          </a:p>
          <a:p>
            <a:pPr>
              <a:spcAft>
                <a:spcPts val="500"/>
              </a:spcAft>
            </a:pPr>
            <a:r>
              <a:rPr dirty="0"/>
              <a:t>Philippians 1:6 — 'He who began a good work in you will complete it.'</a:t>
            </a:r>
          </a:p>
          <a:p>
            <a:pPr>
              <a:spcAft>
                <a:spcPts val="500"/>
              </a:spcAft>
            </a:pPr>
            <a:r>
              <a:rPr dirty="0"/>
              <a:t>Action Step: Choose one discipline this week and practice it faithfully.</a:t>
            </a:r>
          </a:p>
        </p:txBody>
      </p:sp>
      <p:pic>
        <p:nvPicPr>
          <p:cNvPr id="4" name="Picture 3" descr="Crest(400x400px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 thruBlk="1"/>
      </p:transition>
    </mc:Choice>
    <mc:Fallback xmlns="">
      <p:transition spd="slow">
        <p:fade thruBlk="1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Group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spcAft>
                <a:spcPts val="500"/>
              </a:spcAft>
            </a:pPr>
            <a:r>
              <a:rPr dirty="0"/>
              <a:t>What area of your life is God reshaping right now?</a:t>
            </a:r>
          </a:p>
          <a:p>
            <a:pPr>
              <a:spcAft>
                <a:spcPts val="500"/>
              </a:spcAft>
            </a:pPr>
            <a:r>
              <a:rPr dirty="0"/>
              <a:t>Which practice will help you grow deeper?</a:t>
            </a:r>
          </a:p>
          <a:p>
            <a:pPr>
              <a:spcAft>
                <a:spcPts val="500"/>
              </a:spcAft>
            </a:pPr>
            <a:r>
              <a:rPr dirty="0"/>
              <a:t>How can we strengthen SPA’s culture of formation together?</a:t>
            </a:r>
          </a:p>
        </p:txBody>
      </p:sp>
      <p:pic>
        <p:nvPicPr>
          <p:cNvPr id="4" name="Picture 3" descr="Crest(400x400px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 thruBlk="1"/>
      </p:transition>
    </mc:Choice>
    <mc:Fallback xmlns="">
      <p:transition spd="slow">
        <p:fade thruBlk="1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25F03-3CB5-F85E-4965-3F50D27E5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Born-Again Christian vs. a</a:t>
            </a:r>
            <a:br>
              <a:rPr lang="en-US" dirty="0"/>
            </a:br>
            <a:r>
              <a:rPr lang="en-US" dirty="0"/>
              <a:t>Self-Described Christian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C21D7-C05F-2678-795E-904D18E6A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36873"/>
            <a:ext cx="6894773" cy="4148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📖 John 3:3 </a:t>
            </a:r>
            <a:r>
              <a:rPr lang="en-US" dirty="0">
                <a:latin typeface="Garamond" panose="02020404030301010803" pitchFamily="18" charset="0"/>
              </a:rPr>
              <a:t>“Except a man be born again, he cannot see the kingdom of God.”</a:t>
            </a:r>
          </a:p>
          <a:p>
            <a:pPr marL="0" indent="0">
              <a:buNone/>
            </a:pPr>
            <a:r>
              <a:rPr lang="en-US" dirty="0">
                <a:latin typeface="Garamond" panose="02020404030301010803" pitchFamily="18" charset="0"/>
              </a:rPr>
              <a:t>When Jesus said this to Nicodemus, He wasn’t talking about joining a religion — He was describing a spiritual rebirth that only the Holy Spirit can bring.</a:t>
            </a:r>
          </a:p>
          <a:p>
            <a:pPr marL="0" indent="0">
              <a:buNone/>
            </a:pPr>
            <a:r>
              <a:rPr lang="en-US" dirty="0">
                <a:latin typeface="Garamond" panose="02020404030301010803" pitchFamily="18" charset="0"/>
              </a:rPr>
              <a:t>A born-again believer experiences a genuine, inside-out transformation through repentance and faith in Christ.</a:t>
            </a:r>
          </a:p>
          <a:p>
            <a:pPr marL="0" indent="0">
              <a:buNone/>
            </a:pPr>
            <a:r>
              <a:rPr lang="en-US" dirty="0">
                <a:latin typeface="Garamond" panose="02020404030301010803" pitchFamily="18" charset="0"/>
              </a:rPr>
              <a:t>A self-described Christian often identifies with the label, tradition, or culture of Christianity but may never have experienced that transformation.</a:t>
            </a:r>
          </a:p>
        </p:txBody>
      </p:sp>
      <p:pic>
        <p:nvPicPr>
          <p:cNvPr id="6" name="Picture 5" descr="Crest(400x400px).png">
            <a:extLst>
              <a:ext uri="{FF2B5EF4-FFF2-40B4-BE49-F238E27FC236}">
                <a16:creationId xmlns:a16="http://schemas.microsoft.com/office/drawing/2014/main" id="{75F2B252-720E-C222-941E-1E4EC3F235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672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Closing Thought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spcAft>
                <a:spcPts val="500"/>
              </a:spcAft>
            </a:pPr>
            <a:r>
              <a:rPr dirty="0"/>
              <a:t>“Formation is not about perfection — it’s about direction.”</a:t>
            </a:r>
          </a:p>
          <a:p>
            <a:pPr>
              <a:spcAft>
                <a:spcPts val="500"/>
              </a:spcAft>
            </a:pPr>
            <a:r>
              <a:rPr dirty="0"/>
              <a:t>Stay pliable. Stay yielded. Stay on the Potter’s wheel.</a:t>
            </a:r>
          </a:p>
        </p:txBody>
      </p:sp>
      <p:pic>
        <p:nvPicPr>
          <p:cNvPr id="4" name="Picture 3" descr="Crest(400x400px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 thruBlk="1"/>
      </p:transition>
    </mc:Choice>
    <mc:Fallback xmlns="">
      <p:transition spd="slow">
        <p:fade thruBlk="1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Final Declaration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spcAft>
                <a:spcPts val="500"/>
              </a:spcAft>
            </a:pPr>
            <a:r>
              <a:rPr dirty="0"/>
              <a:t>“Lord, form us until we reflect You.”</a:t>
            </a:r>
          </a:p>
          <a:p>
            <a:pPr>
              <a:spcAft>
                <a:spcPts val="500"/>
              </a:spcAft>
            </a:pPr>
            <a:r>
              <a:rPr dirty="0"/>
              <a:t>Shekijah Preparation Assembly — Preparing a People for His Presence.</a:t>
            </a:r>
          </a:p>
        </p:txBody>
      </p:sp>
      <p:pic>
        <p:nvPicPr>
          <p:cNvPr id="4" name="Picture 3" descr="Crest(400x400px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 thruBlk="1"/>
      </p:transition>
    </mc:Choice>
    <mc:Fallback xmlns="">
      <p:transition spd="slow">
        <p:fade thruBlk="1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FE767-8D13-E7C3-9E62-34D416B9D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C3B8F-5204-8911-D623-C6B98553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Know You’re Truly </a:t>
            </a:r>
            <a:br>
              <a:rPr lang="en-US" dirty="0"/>
            </a:br>
            <a:r>
              <a:rPr lang="en-US" dirty="0"/>
              <a:t>Born Again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120E0-D3F6-A724-B456-4BE906EAF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36873"/>
            <a:ext cx="6894773" cy="4148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There’s Been a Real Heart Change</a:t>
            </a:r>
          </a:p>
          <a:p>
            <a:pPr marL="0" indent="0">
              <a:buNone/>
            </a:pPr>
            <a:r>
              <a:rPr lang="en-US" dirty="0"/>
              <a:t>You’ve repented — turned away from sin and self-rule.</a:t>
            </a:r>
          </a:p>
          <a:p>
            <a:pPr marL="0" indent="0">
              <a:buNone/>
            </a:pPr>
            <a:r>
              <a:rPr lang="en-US" dirty="0"/>
              <a:t>You’ve trusted in Jesus alone for salvation — not good works, not church attendance, not family tradition.</a:t>
            </a:r>
          </a:p>
          <a:p>
            <a:pPr marL="0" indent="0">
              <a:buNone/>
            </a:pPr>
            <a:r>
              <a:rPr lang="en-US" dirty="0"/>
              <a:t>The Holy Spirit bears witness in your heart that you belong to God (Romans 8:16).</a:t>
            </a:r>
          </a:p>
          <a:p>
            <a:pPr marL="0" indent="0">
              <a:buNone/>
            </a:pPr>
            <a:r>
              <a:rPr lang="en-US" dirty="0"/>
              <a:t>“If any man be in Christ, he is a new creature...” (2 Corinthians 5:17)</a:t>
            </a:r>
            <a:endParaRPr lang="en-US" dirty="0">
              <a:latin typeface="Garamond" panose="02020404030301010803" pitchFamily="18" charset="0"/>
            </a:endParaRPr>
          </a:p>
        </p:txBody>
      </p:sp>
      <p:pic>
        <p:nvPicPr>
          <p:cNvPr id="6" name="Picture 5" descr="Crest(400x400px).png">
            <a:extLst>
              <a:ext uri="{FF2B5EF4-FFF2-40B4-BE49-F238E27FC236}">
                <a16:creationId xmlns:a16="http://schemas.microsoft.com/office/drawing/2014/main" id="{60F4E13B-B964-49DA-AB34-B783267F7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084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7FF4F-F6F3-86FC-D2F5-1F4EFB76A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6B20F-E8D8-DDDB-57F9-822A81EBB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Know You’re Truly </a:t>
            </a:r>
            <a:br>
              <a:rPr lang="en-US" dirty="0"/>
            </a:br>
            <a:r>
              <a:rPr lang="en-US" dirty="0"/>
              <a:t>Born Again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6B067-7C3A-57A8-5F99-B5D7DC8A1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36873"/>
            <a:ext cx="6894773" cy="4148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There’s Evidence of Ongoing Transformation</a:t>
            </a:r>
          </a:p>
          <a:p>
            <a:pPr marL="0" indent="0">
              <a:buNone/>
            </a:pPr>
            <a:r>
              <a:rPr lang="en-US" dirty="0"/>
              <a:t>Your desires shift — sin bothers you now, righteousness attracts you.</a:t>
            </a:r>
          </a:p>
          <a:p>
            <a:pPr marL="0" indent="0">
              <a:buNone/>
            </a:pPr>
            <a:r>
              <a:rPr lang="en-US" dirty="0"/>
              <a:t>You hunger for God’s Word (1 Peter 2:2).</a:t>
            </a:r>
          </a:p>
          <a:p>
            <a:pPr marL="0" indent="0">
              <a:buNone/>
            </a:pPr>
            <a:r>
              <a:rPr lang="en-US" dirty="0"/>
              <a:t>You bear fruit of the Spirit (Galatians 5:22–23).</a:t>
            </a:r>
          </a:p>
          <a:p>
            <a:pPr marL="0" indent="0">
              <a:buNone/>
            </a:pPr>
            <a:r>
              <a:rPr lang="en-US" dirty="0"/>
              <a:t>You grow in humility, love, and obedience — even when no one’s watching.</a:t>
            </a:r>
          </a:p>
          <a:p>
            <a:pPr marL="0" indent="0">
              <a:buNone/>
            </a:pPr>
            <a:r>
              <a:rPr lang="en-US" dirty="0"/>
              <a:t>“By their fruits you shall know them.” (Matthew 7:16)</a:t>
            </a:r>
            <a:endParaRPr lang="en-US" dirty="0">
              <a:latin typeface="Garamond" panose="02020404030301010803" pitchFamily="18" charset="0"/>
            </a:endParaRPr>
          </a:p>
        </p:txBody>
      </p:sp>
      <p:pic>
        <p:nvPicPr>
          <p:cNvPr id="6" name="Picture 5" descr="Crest(400x400px).png">
            <a:extLst>
              <a:ext uri="{FF2B5EF4-FFF2-40B4-BE49-F238E27FC236}">
                <a16:creationId xmlns:a16="http://schemas.microsoft.com/office/drawing/2014/main" id="{01C9695D-1C03-116A-3EDC-A7B4C8CBDA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DE83D-2DCC-1E51-505E-3A440B6551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DCA86-7324-DCB3-D31A-88A548E8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Know You’re Truly </a:t>
            </a:r>
            <a:br>
              <a:rPr lang="en-US" dirty="0"/>
            </a:br>
            <a:r>
              <a:rPr lang="en-US" dirty="0"/>
              <a:t>Born Again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C815E-B5DF-A10D-BCEE-9CCF44E72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36873"/>
            <a:ext cx="6894773" cy="4148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There’s Relationship, Not Just Religion</a:t>
            </a:r>
          </a:p>
          <a:p>
            <a:pPr marL="0" indent="0">
              <a:buNone/>
            </a:pPr>
            <a:r>
              <a:rPr lang="en-US" dirty="0"/>
              <a:t>You pray, not out of obligation, but out of love and need.</a:t>
            </a:r>
          </a:p>
          <a:p>
            <a:pPr marL="0" indent="0">
              <a:buNone/>
            </a:pPr>
            <a:r>
              <a:rPr lang="en-US" dirty="0"/>
              <a:t>You recognize God’s voice and correction.</a:t>
            </a:r>
          </a:p>
          <a:p>
            <a:pPr marL="0" indent="0">
              <a:buNone/>
            </a:pPr>
            <a:r>
              <a:rPr lang="en-US" dirty="0"/>
              <a:t>You walk in fellowship with other believers.</a:t>
            </a:r>
          </a:p>
          <a:p>
            <a:pPr marL="0" indent="0">
              <a:buNone/>
            </a:pPr>
            <a:r>
              <a:rPr lang="en-US" dirty="0"/>
              <a:t>“My sheep hear my voice, and I know them, and they follow me.” (John 10:27)</a:t>
            </a:r>
            <a:endParaRPr lang="en-US" dirty="0">
              <a:latin typeface="Garamond" panose="02020404030301010803" pitchFamily="18" charset="0"/>
            </a:endParaRPr>
          </a:p>
        </p:txBody>
      </p:sp>
      <p:pic>
        <p:nvPicPr>
          <p:cNvPr id="6" name="Picture 5" descr="Crest(400x400px).png">
            <a:extLst>
              <a:ext uri="{FF2B5EF4-FFF2-40B4-BE49-F238E27FC236}">
                <a16:creationId xmlns:a16="http://schemas.microsoft.com/office/drawing/2014/main" id="{0557AF7B-BDA2-8E51-A734-B2896EBEF2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573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83305-5754-368F-ED00-430FD59CB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76FB6-706B-9F11-A09D-86B13ABB3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Know You’re Truly </a:t>
            </a:r>
            <a:br>
              <a:rPr lang="en-US" dirty="0"/>
            </a:br>
            <a:r>
              <a:rPr lang="en-US" dirty="0"/>
              <a:t>Born Again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73794-3C3E-BD68-419F-9FF81E376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36873"/>
            <a:ext cx="6894773" cy="4148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4. There’s Perseverance in the Faith</a:t>
            </a:r>
          </a:p>
          <a:p>
            <a:pPr marL="0" indent="0">
              <a:buNone/>
            </a:pPr>
            <a:r>
              <a:rPr lang="en-US" dirty="0"/>
              <a:t>Being born again doesn’t mean you’ll never struggle — but it does mean you keep coming back to the Cross.</a:t>
            </a:r>
          </a:p>
          <a:p>
            <a:pPr marL="0" indent="0">
              <a:buNone/>
            </a:pPr>
            <a:r>
              <a:rPr lang="en-US" dirty="0"/>
              <a:t>You may stumble, but you don’t stay down. There’s conviction, not comfort, in sin.</a:t>
            </a:r>
          </a:p>
          <a:p>
            <a:pPr marL="0" indent="0">
              <a:buNone/>
            </a:pPr>
            <a:r>
              <a:rPr lang="en-US" dirty="0"/>
              <a:t>“He who began a good work in you will carry it on to completion.” (Philippians 1:6)</a:t>
            </a:r>
            <a:endParaRPr lang="en-US" dirty="0">
              <a:latin typeface="Garamond" panose="02020404030301010803" pitchFamily="18" charset="0"/>
            </a:endParaRPr>
          </a:p>
        </p:txBody>
      </p:sp>
      <p:pic>
        <p:nvPicPr>
          <p:cNvPr id="6" name="Picture 5" descr="Crest(400x400px).png">
            <a:extLst>
              <a:ext uri="{FF2B5EF4-FFF2-40B4-BE49-F238E27FC236}">
                <a16:creationId xmlns:a16="http://schemas.microsoft.com/office/drawing/2014/main" id="{1F0C1316-B433-4C95-0EB9-7852656BC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588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9C531-322F-8073-7432-88CF44502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DF2DE-380D-3DA6-E5EF-A58916219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Self-Described Christianity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944E8-A2B3-42E5-8E7E-400C579215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36873"/>
            <a:ext cx="6894773" cy="41481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 self-described Christian might:</a:t>
            </a:r>
          </a:p>
          <a:p>
            <a:pPr marL="0" indent="0">
              <a:buNone/>
            </a:pPr>
            <a:r>
              <a:rPr lang="en-US" dirty="0"/>
              <a:t>Know about Jesus but not know Him personally.</a:t>
            </a:r>
          </a:p>
          <a:p>
            <a:pPr marL="0" indent="0">
              <a:buNone/>
            </a:pPr>
            <a:r>
              <a:rPr lang="en-US" dirty="0"/>
              <a:t>Attend church but resist change.</a:t>
            </a:r>
          </a:p>
          <a:p>
            <a:pPr marL="0" indent="0">
              <a:buNone/>
            </a:pPr>
            <a:r>
              <a:rPr lang="en-US" dirty="0"/>
              <a:t>Use “Christian” as identity but not walk in daily surrender.</a:t>
            </a:r>
          </a:p>
          <a:p>
            <a:pPr marL="0" indent="0">
              <a:buNone/>
            </a:pPr>
            <a:r>
              <a:rPr lang="en-US" dirty="0"/>
              <a:t>Lack spiritual fruit and hunger for holiness.</a:t>
            </a:r>
          </a:p>
          <a:p>
            <a:pPr marL="0" indent="0">
              <a:buNone/>
            </a:pPr>
            <a:r>
              <a:rPr lang="en-US" dirty="0"/>
              <a:t>James said it clearly:</a:t>
            </a:r>
          </a:p>
          <a:p>
            <a:pPr marL="0" indent="0">
              <a:buNone/>
            </a:pPr>
            <a:r>
              <a:rPr lang="en-US" dirty="0"/>
              <a:t>“Faith without works is dead.” (James 2:17)</a:t>
            </a:r>
          </a:p>
          <a:p>
            <a:pPr marL="0" indent="0">
              <a:buNone/>
            </a:pPr>
            <a:r>
              <a:rPr lang="en-US" dirty="0"/>
              <a:t>Not meaning “earn your salvation,” but true faith produces visible fruit.</a:t>
            </a:r>
            <a:endParaRPr lang="en-US" dirty="0">
              <a:latin typeface="Garamond" panose="02020404030301010803" pitchFamily="18" charset="0"/>
            </a:endParaRPr>
          </a:p>
        </p:txBody>
      </p:sp>
      <p:pic>
        <p:nvPicPr>
          <p:cNvPr id="6" name="Picture 5" descr="Crest(400x400px).png">
            <a:extLst>
              <a:ext uri="{FF2B5EF4-FFF2-40B4-BE49-F238E27FC236}">
                <a16:creationId xmlns:a16="http://schemas.microsoft.com/office/drawing/2014/main" id="{08162ECB-7961-D01E-BEE6-117DEC55F7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52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51984-C20D-C464-0F96-D7223D8D7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F3A9E-9F4D-976F-F5C2-0E56AA1EB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Test of the New Birth…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E2741-4321-B4BD-4D1F-5A6F19E3A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336873"/>
            <a:ext cx="6894773" cy="4148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Ask yourself:</a:t>
            </a:r>
          </a:p>
          <a:p>
            <a:pPr marL="0" indent="0">
              <a:buNone/>
            </a:pPr>
            <a:r>
              <a:rPr lang="en-US" dirty="0"/>
              <a:t>Has my heart truly changed, or do I just try to behave better?</a:t>
            </a:r>
          </a:p>
          <a:p>
            <a:pPr marL="0" indent="0">
              <a:buNone/>
            </a:pPr>
            <a:r>
              <a:rPr lang="en-US" dirty="0"/>
              <a:t>Do I love what God loves and hate what He hates?</a:t>
            </a:r>
          </a:p>
          <a:p>
            <a:pPr marL="0" indent="0">
              <a:buNone/>
            </a:pPr>
            <a:r>
              <a:rPr lang="en-US" dirty="0"/>
              <a:t>Am I walking with the Spirit daily, not just on Sundays?</a:t>
            </a:r>
          </a:p>
          <a:p>
            <a:pPr marL="0" indent="0">
              <a:buNone/>
            </a:pPr>
            <a:r>
              <a:rPr lang="en-US" dirty="0"/>
              <a:t>If Jesus returned today, would He recognize me as His own?</a:t>
            </a:r>
            <a:endParaRPr lang="en-US" dirty="0">
              <a:latin typeface="Garamond" panose="02020404030301010803" pitchFamily="18" charset="0"/>
            </a:endParaRPr>
          </a:p>
        </p:txBody>
      </p:sp>
      <p:pic>
        <p:nvPicPr>
          <p:cNvPr id="6" name="Picture 5" descr="Crest(400x400px).png">
            <a:extLst>
              <a:ext uri="{FF2B5EF4-FFF2-40B4-BE49-F238E27FC236}">
                <a16:creationId xmlns:a16="http://schemas.microsoft.com/office/drawing/2014/main" id="{7A3F02E7-A310-2F2D-5702-71DB56E774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319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DEB97-4EF0-0B42-7708-956446EF9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10224-002F-1055-58C9-6AE35A3D4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Spiritual Formation Matters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C3996-DEB6-4983-47F2-FA1CB00E0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spcAft>
                <a:spcPts val="500"/>
              </a:spcAft>
            </a:pPr>
            <a:r>
              <a:rPr dirty="0"/>
              <a:t>The church doesn’t just need attendance — it needs transformation.</a:t>
            </a:r>
          </a:p>
          <a:p>
            <a:pPr>
              <a:spcAft>
                <a:spcPts val="500"/>
              </a:spcAft>
            </a:pPr>
            <a:r>
              <a:rPr dirty="0"/>
              <a:t>Spiritual formation is the shaping of our inner life by God.</a:t>
            </a:r>
          </a:p>
          <a:p>
            <a:pPr>
              <a:spcAft>
                <a:spcPts val="500"/>
              </a:spcAft>
            </a:pPr>
            <a:r>
              <a:rPr dirty="0"/>
              <a:t>Goal: Move from informational faith to transformational faith.</a:t>
            </a:r>
          </a:p>
          <a:p>
            <a:pPr>
              <a:spcAft>
                <a:spcPts val="500"/>
              </a:spcAft>
            </a:pPr>
            <a:r>
              <a:rPr dirty="0"/>
              <a:t>2 Corinthians 3:18</a:t>
            </a:r>
          </a:p>
        </p:txBody>
      </p:sp>
      <p:pic>
        <p:nvPicPr>
          <p:cNvPr id="4" name="Picture 3" descr="Crest(400x400px).png">
            <a:extLst>
              <a:ext uri="{FF2B5EF4-FFF2-40B4-BE49-F238E27FC236}">
                <a16:creationId xmlns:a16="http://schemas.microsoft.com/office/drawing/2014/main" id="{51AA0A4A-C9F0-DEC6-F684-EA190C17F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943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346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 thruBlk="1"/>
      </p:transition>
    </mc:Choice>
    <mc:Fallback xmlns="">
      <p:transition spd="slow">
        <p:fade thruBlk="1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1507</TotalTime>
  <Words>1061</Words>
  <Application>Microsoft Macintosh PowerPoint</Application>
  <PresentationFormat>On-screen Show (4:3)</PresentationFormat>
  <Paragraphs>132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Garamond</vt:lpstr>
      <vt:lpstr>Trebuchet MS</vt:lpstr>
      <vt:lpstr>Berlin</vt:lpstr>
      <vt:lpstr>Shaped By His Hands: The Journey of Spiritual Formation</vt:lpstr>
      <vt:lpstr>Born-Again Christian vs. a Self-Described Christian</vt:lpstr>
      <vt:lpstr>How to Know You’re Truly  Born Again</vt:lpstr>
      <vt:lpstr>How to Know You’re Truly  Born Again</vt:lpstr>
      <vt:lpstr>How to Know You’re Truly  Born Again</vt:lpstr>
      <vt:lpstr>How to Know You’re Truly  Born Again</vt:lpstr>
      <vt:lpstr>Self-Described Christianity</vt:lpstr>
      <vt:lpstr>The Test of the New Birth…</vt:lpstr>
      <vt:lpstr>Why Spiritual Formation Matters</vt:lpstr>
      <vt:lpstr>Defining Spiritual Formation</vt:lpstr>
      <vt:lpstr>The Biblical Foundation</vt:lpstr>
      <vt:lpstr>Three Dimensions of Formation</vt:lpstr>
      <vt:lpstr>The Pathway of Formation</vt:lpstr>
      <vt:lpstr>Practices That Shape Us</vt:lpstr>
      <vt:lpstr>Barriers to Growth</vt:lpstr>
      <vt:lpstr>Formation in Community</vt:lpstr>
      <vt:lpstr>Formation at the “SPA"</vt:lpstr>
      <vt:lpstr>A Call to Commitment</vt:lpstr>
      <vt:lpstr>Group Reflection</vt:lpstr>
      <vt:lpstr>Closing Thought</vt:lpstr>
      <vt:lpstr>Final Declaration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Terence Sykes</cp:lastModifiedBy>
  <cp:revision>16</cp:revision>
  <dcterms:created xsi:type="dcterms:W3CDTF">2013-01-27T09:14:16Z</dcterms:created>
  <dcterms:modified xsi:type="dcterms:W3CDTF">2025-11-18T06:22:59Z</dcterms:modified>
  <cp:category/>
</cp:coreProperties>
</file>